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74" r:id="rId11"/>
    <p:sldId id="283" r:id="rId12"/>
    <p:sldId id="265" r:id="rId13"/>
    <p:sldId id="264" r:id="rId14"/>
    <p:sldId id="268" r:id="rId15"/>
    <p:sldId id="269" r:id="rId16"/>
    <p:sldId id="270" r:id="rId17"/>
    <p:sldId id="272" r:id="rId18"/>
    <p:sldId id="266" r:id="rId19"/>
    <p:sldId id="282" r:id="rId20"/>
    <p:sldId id="275" r:id="rId21"/>
    <p:sldId id="273" r:id="rId22"/>
    <p:sldId id="276" r:id="rId23"/>
    <p:sldId id="277" r:id="rId24"/>
    <p:sldId id="278" r:id="rId25"/>
    <p:sldId id="279" r:id="rId26"/>
    <p:sldId id="280" r:id="rId27"/>
    <p:sldId id="281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46E9E-BA0B-456D-AF8A-434D234BBB2B}" type="datetimeFigureOut">
              <a:rPr lang="en-US" smtClean="0"/>
              <a:pPr/>
              <a:t>10/31/2009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042945-5055-4B3F-BD5B-2EE5800B32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42945-5055-4B3F-BD5B-2EE5800B325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10/31/2009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10/31/2009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838200"/>
            <a:ext cx="7772400" cy="122016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First Order Bayesian Network	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2133600"/>
            <a:ext cx="6400800" cy="2743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Literature Review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Presented By:</a:t>
            </a:r>
          </a:p>
          <a:p>
            <a:r>
              <a:rPr lang="en-US" dirty="0" smtClean="0"/>
              <a:t>Syeda Saleha Raza</a:t>
            </a:r>
          </a:p>
          <a:p>
            <a:r>
              <a:rPr lang="en-US" dirty="0" smtClean="0"/>
              <a:t>Faculty of Computer Science</a:t>
            </a:r>
          </a:p>
          <a:p>
            <a:r>
              <a:rPr lang="en-US" dirty="0" smtClean="0"/>
              <a:t>IBA, Karachi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Systems based on FOL have the ability to represent entities of different types interacting with each other in varied ways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However  systems based on FOL lack theoretically principled, widely accepted, logically coherent methodology for reasoning under uncertainty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of FOL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Bayesian Networks are probabilistic in nature but represents one particular instance of problem.</a:t>
            </a:r>
          </a:p>
          <a:p>
            <a:endParaRPr lang="en-US" dirty="0" smtClean="0"/>
          </a:p>
          <a:p>
            <a:r>
              <a:rPr lang="en-US" dirty="0" smtClean="0"/>
              <a:t>First Order logic is generalization for all instances but deterministic in nature</a:t>
            </a:r>
          </a:p>
          <a:p>
            <a:endParaRPr lang="en-US" dirty="0" smtClean="0"/>
          </a:p>
          <a:p>
            <a:r>
              <a:rPr lang="en-US" dirty="0" smtClean="0"/>
              <a:t>The strength of one is the weakness of other and vice versa.</a:t>
            </a:r>
          </a:p>
          <a:p>
            <a:endParaRPr lang="en-US" dirty="0" smtClean="0"/>
          </a:p>
          <a:p>
            <a:r>
              <a:rPr lang="en-US" dirty="0" smtClean="0"/>
              <a:t>Integration of both these system can produce systems that are generalized yet probabilistic  in nature.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Bayesian Network </a:t>
            </a:r>
            <a:r>
              <a:rPr lang="en-US" dirty="0" err="1" smtClean="0"/>
              <a:t>vs</a:t>
            </a:r>
            <a:r>
              <a:rPr lang="en-US" dirty="0" smtClean="0"/>
              <a:t> First Order Logic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Probabilistic Relational Model</a:t>
            </a:r>
          </a:p>
          <a:p>
            <a:r>
              <a:rPr lang="en-US" dirty="0" smtClean="0"/>
              <a:t>Object Oriented Bayesian Network</a:t>
            </a:r>
          </a:p>
          <a:p>
            <a:r>
              <a:rPr lang="en-US" dirty="0" smtClean="0"/>
              <a:t>Bayesian Program Logic</a:t>
            </a:r>
          </a:p>
          <a:p>
            <a:r>
              <a:rPr lang="en-US" dirty="0" smtClean="0"/>
              <a:t>Probabilistic Ontology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MODELS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PRM/PER has its roots in relational model</a:t>
            </a:r>
          </a:p>
          <a:p>
            <a:endParaRPr lang="en-US" dirty="0" smtClean="0"/>
          </a:p>
          <a:p>
            <a:r>
              <a:rPr lang="en-US" dirty="0" smtClean="0"/>
              <a:t>Perceives data in the form of relation ( tabular structure)</a:t>
            </a:r>
          </a:p>
          <a:p>
            <a:endParaRPr lang="en-US" dirty="0" smtClean="0"/>
          </a:p>
          <a:p>
            <a:r>
              <a:rPr lang="en-US" dirty="0" smtClean="0"/>
              <a:t>PER model attempted to integrate multiple instance capability of relational model with probabilistic support of Bayesian network</a:t>
            </a:r>
          </a:p>
          <a:p>
            <a:endParaRPr lang="en-US" dirty="0" smtClean="0"/>
          </a:p>
          <a:p>
            <a:r>
              <a:rPr lang="en-US" dirty="0" smtClean="0"/>
              <a:t>DAPER is an ER model with directed (solid) arcs among the attribute classes that represent probabilistic dependencies among corresponding attributes, and local distribution classes that define local distributions for attributes.</a:t>
            </a:r>
          </a:p>
          <a:p>
            <a:endParaRPr lang="en-US" dirty="0" smtClean="0"/>
          </a:p>
          <a:p>
            <a:r>
              <a:rPr lang="en-US" dirty="0" smtClean="0"/>
              <a:t>DAPER, Plate and PRM are examples of relational probabilistic models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Relational Probabilistic Models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Probabilistic Relational Models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295400"/>
            <a:ext cx="8057147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62000" y="5486400"/>
            <a:ext cx="701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dirty="0" smtClean="0"/>
              <a:t>Ref: Probabilistic Entity-Relationship Models, PRMs and Plate Models, David Heckerman, Christopher Meek, and Daphne </a:t>
            </a:r>
            <a:r>
              <a:rPr lang="en-US" sz="1200" dirty="0" err="1" smtClean="0"/>
              <a:t>Koller</a:t>
            </a:r>
            <a:r>
              <a:rPr lang="en-US" sz="1200" dirty="0" smtClean="0"/>
              <a:t>, 2007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OOBN allows knowledge representation in the form of classes. </a:t>
            </a:r>
          </a:p>
          <a:p>
            <a:r>
              <a:rPr lang="en-US" sz="2200" dirty="0" smtClean="0"/>
              <a:t>Classes represent complex objects that in turn are composed of other simple/complex objects.</a:t>
            </a:r>
          </a:p>
          <a:p>
            <a:r>
              <a:rPr lang="en-US" sz="2200" dirty="0" smtClean="0"/>
              <a:t>Set of classes typically forms a is-a or part-of hierarchy in the system.</a:t>
            </a:r>
          </a:p>
          <a:p>
            <a:r>
              <a:rPr lang="en-US" sz="2200" dirty="0" smtClean="0"/>
              <a:t>Each class contains several properties that are categorized as Input/Hidden/Output properties. Input and Output properties define interface of class. </a:t>
            </a:r>
          </a:p>
          <a:p>
            <a:r>
              <a:rPr lang="en-US" sz="2200" dirty="0" smtClean="0"/>
              <a:t>Each object of class is considered a stochastic function that transforms particular values of Input attributes to output attributes. 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 Oriented Bayesian Network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BLP has its roots in First order logic</a:t>
            </a:r>
          </a:p>
          <a:p>
            <a:endParaRPr lang="en-US" dirty="0" smtClean="0"/>
          </a:p>
          <a:p>
            <a:r>
              <a:rPr lang="en-US" dirty="0" smtClean="0"/>
              <a:t>Instead of having predicates, Bayesian logic program comprises of Bayesian clauses. </a:t>
            </a:r>
          </a:p>
          <a:p>
            <a:endParaRPr lang="en-US" dirty="0" smtClean="0"/>
          </a:p>
          <a:p>
            <a:r>
              <a:rPr lang="en-US" dirty="0" smtClean="0"/>
              <a:t>Bayesian clause can have different states with varying degree of belief. </a:t>
            </a:r>
          </a:p>
          <a:p>
            <a:endParaRPr lang="en-US" dirty="0" smtClean="0"/>
          </a:p>
          <a:p>
            <a:r>
              <a:rPr lang="en-US" dirty="0" smtClean="0"/>
              <a:t>Bayesian clause has an associated conditional probability table and each Bayesian predicate has an associated combining rule that maps finite set of multiple probability distributions onto one probability distribution.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Bayesian Logic Program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Equivalent graphical representation</a:t>
            </a:r>
            <a:endParaRPr lang="en-US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2362200"/>
            <a:ext cx="215265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2362200"/>
            <a:ext cx="26384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2057400"/>
            <a:ext cx="20193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1524000"/>
            <a:ext cx="15716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1524000"/>
            <a:ext cx="1924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00800" y="1524000"/>
            <a:ext cx="17907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57200" y="5410200"/>
            <a:ext cx="670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[Ref: Bayesian logic programming: Theory &amp; Tool </a:t>
            </a:r>
            <a:r>
              <a:rPr lang="en-US" sz="1200" dirty="0" err="1" smtClean="0"/>
              <a:t>Kristian</a:t>
            </a:r>
            <a:r>
              <a:rPr lang="en-US" sz="1200" dirty="0" smtClean="0"/>
              <a:t> </a:t>
            </a:r>
            <a:r>
              <a:rPr lang="en-US" sz="1200" dirty="0" err="1" smtClean="0"/>
              <a:t>Kersting</a:t>
            </a:r>
            <a:r>
              <a:rPr lang="en-US" sz="1200" dirty="0" smtClean="0"/>
              <a:t> and Luc De </a:t>
            </a:r>
            <a:r>
              <a:rPr lang="en-US" sz="1200" dirty="0" err="1" smtClean="0"/>
              <a:t>Raedt</a:t>
            </a:r>
            <a:r>
              <a:rPr lang="en-US" sz="1200" dirty="0" smtClean="0"/>
              <a:t>]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1900" b="1" dirty="0" smtClean="0"/>
              <a:t>Propositional Representation:</a:t>
            </a:r>
          </a:p>
          <a:p>
            <a:pPr>
              <a:buNone/>
            </a:pPr>
            <a:endParaRPr lang="en-US" sz="1900" b="1" dirty="0" smtClean="0"/>
          </a:p>
          <a:p>
            <a:pPr lvl="1">
              <a:buNone/>
            </a:pPr>
            <a:r>
              <a:rPr lang="en-US" sz="1900" dirty="0" smtClean="0"/>
              <a:t>A(s1) </a:t>
            </a:r>
            <a:r>
              <a:rPr lang="en-US" sz="1900" dirty="0" smtClean="0">
                <a:latin typeface="Symbol" pitchFamily="18" charset="2"/>
              </a:rPr>
              <a:t>Ù </a:t>
            </a:r>
            <a:r>
              <a:rPr lang="en-US" sz="1900" dirty="0" smtClean="0"/>
              <a:t> CT (c1) </a:t>
            </a:r>
            <a:r>
              <a:rPr lang="en-US" sz="1900" dirty="0" smtClean="0">
                <a:latin typeface="Symbol" pitchFamily="18" charset="2"/>
              </a:rPr>
              <a:t>Ù</a:t>
            </a:r>
            <a:r>
              <a:rPr lang="en-US" sz="1900" dirty="0" smtClean="0"/>
              <a:t> Q (t1) </a:t>
            </a:r>
            <a:r>
              <a:rPr lang="en-US" sz="2100" dirty="0" smtClean="0">
                <a:latin typeface="Symbol" pitchFamily="18" charset="2"/>
              </a:rPr>
              <a:t>®</a:t>
            </a:r>
            <a:r>
              <a:rPr lang="en-US" sz="1900" dirty="0" smtClean="0"/>
              <a:t> G (s1, c1)</a:t>
            </a:r>
          </a:p>
          <a:p>
            <a:pPr lvl="1">
              <a:buNone/>
            </a:pPr>
            <a:r>
              <a:rPr lang="en-US" sz="1900" dirty="0" smtClean="0"/>
              <a:t>A(s1) </a:t>
            </a:r>
            <a:r>
              <a:rPr lang="en-US" sz="1900" dirty="0" smtClean="0">
                <a:latin typeface="Symbol" pitchFamily="18" charset="2"/>
              </a:rPr>
              <a:t>Ù</a:t>
            </a:r>
            <a:r>
              <a:rPr lang="en-US" sz="1900" dirty="0" smtClean="0"/>
              <a:t> C (c2) </a:t>
            </a:r>
            <a:r>
              <a:rPr lang="en-US" sz="1900" dirty="0" smtClean="0">
                <a:latin typeface="Symbol" pitchFamily="18" charset="2"/>
              </a:rPr>
              <a:t>Ù</a:t>
            </a:r>
            <a:r>
              <a:rPr lang="en-US" sz="1900" dirty="0" smtClean="0"/>
              <a:t> Q (t2) </a:t>
            </a:r>
            <a:r>
              <a:rPr lang="en-US" sz="2100" dirty="0" smtClean="0">
                <a:solidFill>
                  <a:prstClr val="black"/>
                </a:solidFill>
                <a:latin typeface="Symbol" pitchFamily="18" charset="2"/>
              </a:rPr>
              <a:t>®</a:t>
            </a:r>
            <a:r>
              <a:rPr lang="en-US" sz="1900" dirty="0" smtClean="0"/>
              <a:t> G (s1, c2)</a:t>
            </a:r>
          </a:p>
          <a:p>
            <a:pPr lvl="1">
              <a:buNone/>
            </a:pPr>
            <a:r>
              <a:rPr lang="en-US" sz="1900" dirty="0" smtClean="0"/>
              <a:t>A(s1) </a:t>
            </a:r>
            <a:r>
              <a:rPr lang="en-US" sz="1900" dirty="0" smtClean="0">
                <a:latin typeface="Symbol" pitchFamily="18" charset="2"/>
              </a:rPr>
              <a:t>Ù</a:t>
            </a:r>
            <a:r>
              <a:rPr lang="en-US" sz="1900" dirty="0" smtClean="0"/>
              <a:t> C (c3) </a:t>
            </a:r>
            <a:r>
              <a:rPr lang="en-US" sz="1900" dirty="0" smtClean="0">
                <a:latin typeface="Symbol" pitchFamily="18" charset="2"/>
              </a:rPr>
              <a:t>Ù</a:t>
            </a:r>
            <a:r>
              <a:rPr lang="en-US" sz="1900" dirty="0" smtClean="0"/>
              <a:t> Q (t3) </a:t>
            </a:r>
            <a:r>
              <a:rPr lang="en-US" sz="2000" dirty="0" smtClean="0">
                <a:latin typeface="Symbol" pitchFamily="18" charset="2"/>
              </a:rPr>
              <a:t>®</a:t>
            </a:r>
            <a:r>
              <a:rPr lang="en-US" sz="1900" dirty="0" smtClean="0"/>
              <a:t> G (s1, c3)</a:t>
            </a:r>
          </a:p>
          <a:p>
            <a:pPr lvl="1">
              <a:buNone/>
            </a:pPr>
            <a:r>
              <a:rPr lang="en-US" sz="1900" dirty="0" smtClean="0"/>
              <a:t>G (s1,c1) . G (s1,c2). G (s1,c3) </a:t>
            </a:r>
            <a:r>
              <a:rPr lang="en-US" sz="2000" dirty="0" smtClean="0">
                <a:latin typeface="Symbol" pitchFamily="18" charset="2"/>
              </a:rPr>
              <a:t>®</a:t>
            </a:r>
            <a:r>
              <a:rPr lang="en-US" sz="1900" dirty="0" smtClean="0"/>
              <a:t> P (s1)</a:t>
            </a:r>
          </a:p>
          <a:p>
            <a:pPr lvl="1">
              <a:buNone/>
            </a:pPr>
            <a:endParaRPr lang="en-US" sz="1600" dirty="0" smtClean="0"/>
          </a:p>
          <a:p>
            <a:pPr>
              <a:buNone/>
            </a:pPr>
            <a:r>
              <a:rPr lang="en-US" sz="2000" b="1" dirty="0" smtClean="0"/>
              <a:t>Predicate-based Representation:</a:t>
            </a:r>
          </a:p>
          <a:p>
            <a:pPr lvl="1"/>
            <a:endParaRPr lang="en-US" sz="1600" dirty="0" smtClean="0"/>
          </a:p>
          <a:p>
            <a:pPr lvl="1">
              <a:buNone/>
            </a:pPr>
            <a:r>
              <a:rPr lang="en-US" sz="2100" dirty="0" smtClean="0"/>
              <a:t>A(X) </a:t>
            </a:r>
            <a:r>
              <a:rPr lang="en-US" sz="2100" dirty="0" smtClean="0">
                <a:latin typeface="Symbol" pitchFamily="18" charset="2"/>
              </a:rPr>
              <a:t>Ù</a:t>
            </a:r>
            <a:r>
              <a:rPr lang="en-US" sz="2100" dirty="0" smtClean="0"/>
              <a:t> C (Y) </a:t>
            </a:r>
            <a:r>
              <a:rPr lang="en-US" sz="2100" dirty="0" smtClean="0">
                <a:latin typeface="Symbol" pitchFamily="18" charset="2"/>
              </a:rPr>
              <a:t>Ù</a:t>
            </a:r>
            <a:r>
              <a:rPr lang="en-US" sz="2100" dirty="0" smtClean="0"/>
              <a:t> Q (Z) </a:t>
            </a:r>
            <a:r>
              <a:rPr lang="en-US" dirty="0" smtClean="0">
                <a:latin typeface="Symbol" pitchFamily="18" charset="2"/>
              </a:rPr>
              <a:t>®</a:t>
            </a:r>
            <a:r>
              <a:rPr lang="en-US" sz="2100" dirty="0" smtClean="0"/>
              <a:t> G (X,Y)</a:t>
            </a:r>
          </a:p>
          <a:p>
            <a:pPr lvl="1">
              <a:buFont typeface="Symbol"/>
              <a:buChar char="&quot;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100" dirty="0" smtClean="0"/>
              <a:t> | r</a:t>
            </a:r>
            <a:r>
              <a:rPr lang="en-US" sz="2100" dirty="0" smtClean="0">
                <a:latin typeface="Symbol" pitchFamily="18" charset="2"/>
              </a:rPr>
              <a:t> Î </a:t>
            </a:r>
            <a:r>
              <a:rPr lang="en-US" sz="2100" dirty="0" smtClean="0"/>
              <a:t>RC, G(</a:t>
            </a:r>
            <a:r>
              <a:rPr lang="en-US" sz="2100" dirty="0" err="1" smtClean="0"/>
              <a:t>X,c</a:t>
            </a:r>
            <a:r>
              <a:rPr lang="en-US" sz="2100" dirty="0" smtClean="0"/>
              <a:t>) </a:t>
            </a:r>
            <a:r>
              <a:rPr lang="en-US" dirty="0" smtClean="0">
                <a:latin typeface="Symbol" pitchFamily="18" charset="2"/>
              </a:rPr>
              <a:t>®</a:t>
            </a:r>
            <a:r>
              <a:rPr lang="en-US" sz="2100" dirty="0" smtClean="0"/>
              <a:t> P (X)</a:t>
            </a:r>
          </a:p>
          <a:p>
            <a:pPr lvl="1">
              <a:buFont typeface="Symbol"/>
              <a:buChar char="&quot;"/>
            </a:pPr>
            <a:endParaRPr lang="en-US" sz="1800" dirty="0" smtClean="0"/>
          </a:p>
          <a:p>
            <a:pPr lvl="1"/>
            <a:endParaRPr lang="en-US" sz="1800" dirty="0" smtClean="0"/>
          </a:p>
          <a:p>
            <a:pPr lvl="1">
              <a:buNone/>
            </a:pPr>
            <a:r>
              <a:rPr lang="en-US" sz="1800" dirty="0" smtClean="0"/>
              <a:t>A(X) </a:t>
            </a:r>
            <a:r>
              <a:rPr lang="en-US" sz="1800" dirty="0" smtClean="0">
                <a:latin typeface="Symbol" pitchFamily="18" charset="2"/>
              </a:rPr>
              <a:t>Ù</a:t>
            </a:r>
            <a:r>
              <a:rPr lang="en-US" sz="1800" dirty="0" smtClean="0"/>
              <a:t> C (Y) </a:t>
            </a:r>
            <a:r>
              <a:rPr lang="en-US" sz="1800" dirty="0" smtClean="0">
                <a:latin typeface="Symbol" pitchFamily="18" charset="2"/>
              </a:rPr>
              <a:t>Ù</a:t>
            </a:r>
            <a:r>
              <a:rPr lang="en-US" sz="1800" dirty="0" smtClean="0"/>
              <a:t> Q (Z</a:t>
            </a:r>
            <a:r>
              <a:rPr lang="en-US" sz="2600" dirty="0" smtClean="0"/>
              <a:t>) </a:t>
            </a:r>
            <a:r>
              <a:rPr lang="en-US" sz="2600" dirty="0" smtClean="0">
                <a:latin typeface="Symbol" pitchFamily="18" charset="2"/>
              </a:rPr>
              <a:t>®</a:t>
            </a:r>
            <a:r>
              <a:rPr lang="en-US" sz="2600" dirty="0" smtClean="0"/>
              <a:t> </a:t>
            </a:r>
            <a:r>
              <a:rPr lang="en-US" sz="1800" dirty="0" smtClean="0"/>
              <a:t>G (X,Y)</a:t>
            </a:r>
          </a:p>
          <a:p>
            <a:pPr lvl="1">
              <a:buFont typeface="Symbol"/>
              <a:buChar char="&quot;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smtClean="0"/>
              <a:t> | r </a:t>
            </a:r>
            <a:r>
              <a:rPr lang="en-US" dirty="0" smtClean="0">
                <a:latin typeface="Symbol" pitchFamily="18" charset="2"/>
              </a:rPr>
              <a:t>Î</a:t>
            </a:r>
            <a:r>
              <a:rPr lang="en-US" dirty="0" smtClean="0"/>
              <a:t> RC</a:t>
            </a:r>
            <a:r>
              <a:rPr lang="en-US" sz="2100" dirty="0" smtClean="0"/>
              <a:t>, G(</a:t>
            </a:r>
            <a:r>
              <a:rPr lang="en-US" sz="2100" dirty="0" err="1" smtClean="0"/>
              <a:t>X,c</a:t>
            </a:r>
            <a:r>
              <a:rPr lang="en-US" sz="2100" dirty="0" smtClean="0"/>
              <a:t>) </a:t>
            </a:r>
            <a:r>
              <a:rPr lang="en-US" sz="2600" dirty="0" smtClean="0">
                <a:latin typeface="Symbol" pitchFamily="18" charset="2"/>
              </a:rPr>
              <a:t>®</a:t>
            </a:r>
            <a:r>
              <a:rPr lang="en-US" sz="2600" dirty="0" smtClean="0"/>
              <a:t> </a:t>
            </a:r>
            <a:r>
              <a:rPr lang="en-US" sz="2100" dirty="0" smtClean="0"/>
              <a:t>P (X)</a:t>
            </a:r>
          </a:p>
          <a:p>
            <a:pPr lvl="1">
              <a:buFont typeface="Symbol"/>
              <a:buChar char="&quot;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 smtClean="0"/>
              <a:t>| v </a:t>
            </a:r>
            <a:r>
              <a:rPr lang="en-US" dirty="0" smtClean="0">
                <a:latin typeface="Symbol" pitchFamily="18" charset="2"/>
              </a:rPr>
              <a:t>Î</a:t>
            </a:r>
            <a:r>
              <a:rPr lang="en-US" dirty="0" smtClean="0"/>
              <a:t> B, P(v)</a:t>
            </a:r>
            <a:r>
              <a:rPr lang="en-US" dirty="0" smtClean="0">
                <a:latin typeface="Symbol" pitchFamily="18" charset="2"/>
              </a:rPr>
              <a:t> ®</a:t>
            </a:r>
            <a:r>
              <a:rPr lang="en-US" dirty="0" smtClean="0"/>
              <a:t> P (B)</a:t>
            </a:r>
          </a:p>
          <a:p>
            <a:pPr lvl="1">
              <a:buFont typeface="Symbol"/>
              <a:buChar char="&quot;"/>
            </a:pPr>
            <a:endParaRPr lang="en-US" sz="1600" dirty="0" smtClean="0"/>
          </a:p>
          <a:p>
            <a:pPr lvl="1">
              <a:buNone/>
            </a:pPr>
            <a:endParaRPr lang="en-US" sz="1600" dirty="0" smtClean="0"/>
          </a:p>
          <a:p>
            <a:pPr lvl="1">
              <a:buNone/>
            </a:pPr>
            <a:endParaRPr lang="en-US" sz="1400" dirty="0" smtClean="0"/>
          </a:p>
          <a:p>
            <a:pPr lvl="1">
              <a:buNone/>
            </a:pPr>
            <a:r>
              <a:rPr lang="en-US" sz="1400" dirty="0" smtClean="0"/>
              <a:t>[ A = Aptitude, CT = Type of Course, Q = Quality of Teaching, G = Grade, P = Performance, </a:t>
            </a:r>
          </a:p>
          <a:p>
            <a:pPr lvl="1">
              <a:buNone/>
            </a:pPr>
            <a:r>
              <a:rPr lang="en-US" sz="1400" dirty="0" smtClean="0"/>
              <a:t>RC=Registered Courses, B= Batch]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Bayesian Logic Program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Ontology is a formal representation of a set of concepts within a domain and the relationship between these concepts. Its is used define particulars of a domain and to reason about the properties of it.</a:t>
            </a:r>
          </a:p>
          <a:p>
            <a:endParaRPr lang="en-US" dirty="0" smtClean="0"/>
          </a:p>
          <a:p>
            <a:r>
              <a:rPr lang="en-US" dirty="0" smtClean="0"/>
              <a:t>Probabilistic ontologies expand the possibilities of standard ontologies by introducing the requirement of a proper representation of the statistical regularities and the uncertain evidence about entities in a domain of application and also allowing for reasoning upon what now can be represented via probabilistic ontologies.</a:t>
            </a:r>
          </a:p>
          <a:p>
            <a:endParaRPr lang="en-US" dirty="0" smtClean="0"/>
          </a:p>
          <a:p>
            <a:r>
              <a:rPr lang="en-US" dirty="0" smtClean="0"/>
              <a:t>Multi-Entity Bayesian Network (MEBN) has been used a framework for defining probabilistic ontologies and making use of them in inferences.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Probabilistic Ontologies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Reasoning is ability to do inferences.</a:t>
            </a:r>
          </a:p>
          <a:p>
            <a:endParaRPr lang="en-US" dirty="0" smtClean="0"/>
          </a:p>
          <a:p>
            <a:r>
              <a:rPr lang="en-US" dirty="0" smtClean="0"/>
              <a:t>Automated reasoning is computing system that helps in doing this.</a:t>
            </a:r>
          </a:p>
          <a:p>
            <a:endParaRPr lang="en-US" dirty="0" smtClean="0"/>
          </a:p>
          <a:p>
            <a:r>
              <a:rPr lang="en-US" dirty="0" smtClean="0"/>
              <a:t>Reasoning is one those several characteristics that distinguish humans from machines.</a:t>
            </a:r>
          </a:p>
          <a:p>
            <a:endParaRPr lang="en-US" dirty="0" smtClean="0"/>
          </a:p>
          <a:p>
            <a:r>
              <a:rPr lang="en-US" dirty="0" smtClean="0"/>
              <a:t>AI progresses with the vision of having machines either mimicking human behavior OR assisting them in exhibiting those behaviors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Reasoning in AI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MEBN is not a computer language such as Java or C++, or an application such as </a:t>
            </a:r>
            <a:r>
              <a:rPr lang="en-US" dirty="0" err="1" smtClean="0"/>
              <a:t>Netica</a:t>
            </a:r>
            <a:r>
              <a:rPr lang="en-US" dirty="0" smtClean="0"/>
              <a:t> or </a:t>
            </a:r>
            <a:r>
              <a:rPr lang="en-US" dirty="0" err="1" smtClean="0"/>
              <a:t>Hugin</a:t>
            </a:r>
            <a:r>
              <a:rPr lang="en-US" dirty="0" smtClean="0"/>
              <a:t>. Rather, it is formal system that combines expressive power of FOL with logically consistent treatment of uncertainty.</a:t>
            </a:r>
          </a:p>
          <a:p>
            <a:endParaRPr lang="en-US" dirty="0" smtClean="0"/>
          </a:p>
          <a:p>
            <a:r>
              <a:rPr lang="en-US" dirty="0" smtClean="0"/>
              <a:t>MEBN provides syntax, a set of model construction and inference processes, and semantics that together provide a means of defining probability distributions over unbounded and possibly infinite numbers of interrelated hypotheses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MEBN 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0540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US" dirty="0" smtClean="0"/>
              <a:t>“</a:t>
            </a:r>
            <a:r>
              <a:rPr lang="en-US" i="1" dirty="0" smtClean="0"/>
              <a:t>MEBN is to Bayesian networks as algebra is to arithmetic”</a:t>
            </a:r>
          </a:p>
          <a:p>
            <a:pPr algn="ctr"/>
            <a:endParaRPr lang="en-US" dirty="0" smtClean="0"/>
          </a:p>
          <a:p>
            <a:r>
              <a:rPr lang="en-US" dirty="0" smtClean="0"/>
              <a:t>Each MEBN model, called </a:t>
            </a:r>
            <a:r>
              <a:rPr lang="en-US" b="1" dirty="0" err="1" smtClean="0"/>
              <a:t>MTheory</a:t>
            </a:r>
            <a:r>
              <a:rPr lang="en-US" dirty="0" smtClean="0"/>
              <a:t>, represents a particular domain of discourse. </a:t>
            </a:r>
          </a:p>
          <a:p>
            <a:endParaRPr lang="en-US" dirty="0" smtClean="0"/>
          </a:p>
          <a:p>
            <a:r>
              <a:rPr lang="en-US" dirty="0" smtClean="0"/>
              <a:t>Different </a:t>
            </a:r>
            <a:r>
              <a:rPr lang="en-US" b="1" i="1" dirty="0" smtClean="0"/>
              <a:t>Subjects</a:t>
            </a:r>
            <a:r>
              <a:rPr lang="en-US" dirty="0" smtClean="0"/>
              <a:t> of that domain are represented by smaller components known as </a:t>
            </a:r>
            <a:r>
              <a:rPr lang="en-US" b="1" dirty="0" err="1" smtClean="0"/>
              <a:t>MFrag</a:t>
            </a:r>
            <a:r>
              <a:rPr lang="en-US" dirty="0" smtClean="0"/>
              <a:t>. </a:t>
            </a:r>
            <a:r>
              <a:rPr lang="en-US" dirty="0" err="1" smtClean="0"/>
              <a:t>MFrag</a:t>
            </a:r>
            <a:r>
              <a:rPr lang="en-US" dirty="0" smtClean="0"/>
              <a:t> provides grouping of entities and their relationships pertinent to that particular subject.</a:t>
            </a:r>
          </a:p>
          <a:p>
            <a:endParaRPr lang="en-US" dirty="0" smtClean="0"/>
          </a:p>
          <a:p>
            <a:r>
              <a:rPr lang="en-US" dirty="0" smtClean="0"/>
              <a:t>Each node in </a:t>
            </a:r>
            <a:r>
              <a:rPr lang="en-US" dirty="0" err="1" smtClean="0"/>
              <a:t>MFrag</a:t>
            </a:r>
            <a:r>
              <a:rPr lang="en-US" dirty="0" smtClean="0"/>
              <a:t> is parameterized hence providing support for the multiple instances of it. An </a:t>
            </a:r>
            <a:r>
              <a:rPr lang="en-US" dirty="0" err="1" smtClean="0"/>
              <a:t>MFrag</a:t>
            </a:r>
            <a:r>
              <a:rPr lang="en-US" dirty="0" smtClean="0"/>
              <a:t> node can be of any of three types:</a:t>
            </a:r>
          </a:p>
          <a:p>
            <a:endParaRPr lang="en-US" dirty="0" smtClean="0"/>
          </a:p>
          <a:p>
            <a:pPr lvl="0"/>
            <a:r>
              <a:rPr lang="en-US" b="1" dirty="0" smtClean="0"/>
              <a:t>Context Node</a:t>
            </a:r>
            <a:r>
              <a:rPr lang="en-US" dirty="0" smtClean="0"/>
              <a:t> that is evaluated to either true/false when substituted with constant values in place of parameters. </a:t>
            </a:r>
          </a:p>
          <a:p>
            <a:pPr lvl="0"/>
            <a:endParaRPr lang="en-US" dirty="0" smtClean="0"/>
          </a:p>
          <a:p>
            <a:pPr lvl="0"/>
            <a:r>
              <a:rPr lang="en-US" b="1" dirty="0" smtClean="0"/>
              <a:t>Resident Nodes</a:t>
            </a:r>
            <a:r>
              <a:rPr lang="en-US" dirty="0" smtClean="0"/>
              <a:t> are local nodes of </a:t>
            </a:r>
            <a:r>
              <a:rPr lang="en-US" dirty="0" err="1" smtClean="0"/>
              <a:t>MFrag</a:t>
            </a:r>
            <a:r>
              <a:rPr lang="en-US" dirty="0" smtClean="0"/>
              <a:t> and form the real core of it. There can be multiple resident nodes in an </a:t>
            </a:r>
            <a:r>
              <a:rPr lang="en-US" dirty="0" err="1" smtClean="0"/>
              <a:t>MFrag</a:t>
            </a:r>
            <a:r>
              <a:rPr lang="en-US" dirty="0" smtClean="0"/>
              <a:t> and each resident node defines its own probability distribution. Semantically, </a:t>
            </a:r>
            <a:r>
              <a:rPr lang="en-US" dirty="0" err="1" smtClean="0"/>
              <a:t>MFrag</a:t>
            </a:r>
            <a:r>
              <a:rPr lang="en-US" dirty="0" smtClean="0"/>
              <a:t> is a representation of group of its resident nodes. Resident nodes can in turn be dependent on the other instance of their own hence providing support for recursive </a:t>
            </a:r>
            <a:r>
              <a:rPr lang="en-US" dirty="0" err="1" smtClean="0"/>
              <a:t>MFrags</a:t>
            </a:r>
            <a:r>
              <a:rPr lang="en-US" dirty="0" smtClean="0"/>
              <a:t>.</a:t>
            </a:r>
          </a:p>
          <a:p>
            <a:pPr lvl="0"/>
            <a:endParaRPr lang="en-US" dirty="0" smtClean="0"/>
          </a:p>
          <a:p>
            <a:pPr lvl="0"/>
            <a:r>
              <a:rPr lang="en-US" b="1" dirty="0" smtClean="0"/>
              <a:t>Input Nodes</a:t>
            </a:r>
            <a:r>
              <a:rPr lang="en-US" dirty="0" smtClean="0"/>
              <a:t> serve as input to derive probability distribution of resident nodes. Input nodes are at the interface of local </a:t>
            </a:r>
            <a:r>
              <a:rPr lang="en-US" dirty="0" err="1" smtClean="0"/>
              <a:t>MFrag</a:t>
            </a:r>
            <a:r>
              <a:rPr lang="en-US" dirty="0" smtClean="0"/>
              <a:t> and are resident nodes of some other </a:t>
            </a:r>
            <a:r>
              <a:rPr lang="en-US" dirty="0" err="1" smtClean="0"/>
              <a:t>MFrag</a:t>
            </a:r>
            <a:r>
              <a:rPr lang="en-US" dirty="0" smtClean="0"/>
              <a:t> where their own probability distribution is defined. Hence Input nodes provide mechanism to connect multiple </a:t>
            </a:r>
            <a:r>
              <a:rPr lang="en-US" dirty="0" err="1" smtClean="0"/>
              <a:t>MFrags</a:t>
            </a:r>
            <a:r>
              <a:rPr lang="en-US" dirty="0" smtClean="0"/>
              <a:t>.</a:t>
            </a:r>
          </a:p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Multi-Entity Bayesian Network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8686800" cy="5501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838200" y="6019801"/>
            <a:ext cx="830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dirty="0" smtClean="0"/>
              <a:t>Ref: Costa, P. C. G. 2005. Bayesian Semantics for the Semantic Web. PhD Diss. Department of Systems Engineering and Operations Research, George Mason University. 315p, July 2005, Fairfax, VA, USA</a:t>
            </a:r>
          </a:p>
          <a:p>
            <a:pPr>
              <a:buNone/>
            </a:pPr>
            <a:r>
              <a:rPr lang="en-US" sz="1200" cap="small" dirty="0" smtClean="0"/>
              <a:t> </a:t>
            </a:r>
          </a:p>
          <a:p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76400" y="1371600"/>
            <a:ext cx="5299580" cy="408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Figure shows Danger when four ships </a:t>
            </a:r>
            <a:r>
              <a:rPr lang="en-US" smtClean="0"/>
              <a:t>are nearby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7200" y="5638800"/>
            <a:ext cx="838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dirty="0" smtClean="0"/>
              <a:t>Ref: Costa, P. C. G. 2005. Bayesian Semantics for the Semantic Web. PhD Diss. Department of Systems Engineering and Operations Research, George Mason University. 315p, July 2005, Fairfax, VA, USA</a:t>
            </a:r>
          </a:p>
          <a:p>
            <a:pPr>
              <a:buNone/>
            </a:pPr>
            <a:r>
              <a:rPr lang="en-US" sz="1200" cap="small" dirty="0" smtClean="0"/>
              <a:t> </a:t>
            </a:r>
          </a:p>
          <a:p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612845"/>
            <a:ext cx="6781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This </a:t>
            </a:r>
            <a:r>
              <a:rPr lang="en-US" smtClean="0"/>
              <a:t>table shows Danger </a:t>
            </a:r>
            <a:r>
              <a:rPr lang="en-US" dirty="0" smtClean="0"/>
              <a:t>To Self </a:t>
            </a:r>
            <a:r>
              <a:rPr lang="en-US" dirty="0" err="1" smtClean="0"/>
              <a:t>MFrag</a:t>
            </a:r>
            <a:r>
              <a:rPr lang="en-US" dirty="0" smtClean="0"/>
              <a:t> Probability Distribution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Relevant Starships Nearby Danger Level Dist.</a:t>
            </a:r>
          </a:p>
          <a:p>
            <a:r>
              <a:rPr lang="en-US" dirty="0" smtClean="0"/>
              <a:t>At least 1 </a:t>
            </a:r>
            <a:r>
              <a:rPr lang="en-US" dirty="0" err="1" smtClean="0"/>
              <a:t>Cardassian</a:t>
            </a:r>
            <a:r>
              <a:rPr lang="en-US" dirty="0" smtClean="0"/>
              <a:t> [0.925, 0.024, 0.006, 0]</a:t>
            </a:r>
          </a:p>
          <a:p>
            <a:r>
              <a:rPr lang="en-US" dirty="0" smtClean="0"/>
              <a:t>At least 2 </a:t>
            </a:r>
            <a:r>
              <a:rPr lang="en-US" dirty="0" err="1" smtClean="0"/>
              <a:t>Cardassians</a:t>
            </a:r>
            <a:r>
              <a:rPr lang="en-US" dirty="0" smtClean="0"/>
              <a:t> [0.99, 0.008, 0.002, 0]</a:t>
            </a:r>
          </a:p>
          <a:p>
            <a:r>
              <a:rPr lang="en-US" dirty="0" smtClean="0"/>
              <a:t>At least 3 </a:t>
            </a:r>
            <a:r>
              <a:rPr lang="en-US" dirty="0" err="1" smtClean="0"/>
              <a:t>Cardassians</a:t>
            </a:r>
            <a:r>
              <a:rPr lang="en-US" dirty="0" smtClean="0"/>
              <a:t> [0.975, 0.2, 0.05, 0]</a:t>
            </a:r>
          </a:p>
          <a:p>
            <a:r>
              <a:rPr lang="en-US" dirty="0" smtClean="0"/>
              <a:t>More than 4 </a:t>
            </a:r>
            <a:r>
              <a:rPr lang="en-US" dirty="0" err="1" smtClean="0"/>
              <a:t>Cardassians</a:t>
            </a:r>
            <a:r>
              <a:rPr lang="en-US" dirty="0" smtClean="0"/>
              <a:t> [1, 0, 0, 0]</a:t>
            </a:r>
          </a:p>
          <a:p>
            <a:r>
              <a:rPr lang="en-US" dirty="0" smtClean="0"/>
              <a:t>No </a:t>
            </a:r>
            <a:r>
              <a:rPr lang="en-US" dirty="0" err="1" smtClean="0"/>
              <a:t>Cardassians</a:t>
            </a:r>
            <a:r>
              <a:rPr lang="en-US" dirty="0" smtClean="0"/>
              <a:t> but at least 1 </a:t>
            </a:r>
            <a:r>
              <a:rPr lang="en-US" dirty="0" err="1" smtClean="0"/>
              <a:t>Romulan</a:t>
            </a:r>
            <a:r>
              <a:rPr lang="en-US" dirty="0" smtClean="0"/>
              <a:t> [.73, .162, .081, .027]</a:t>
            </a:r>
          </a:p>
          <a:p>
            <a:r>
              <a:rPr lang="en-US" dirty="0" smtClean="0"/>
              <a:t>No </a:t>
            </a:r>
            <a:r>
              <a:rPr lang="en-US" dirty="0" err="1" smtClean="0"/>
              <a:t>Cardassians</a:t>
            </a:r>
            <a:r>
              <a:rPr lang="en-US" dirty="0" smtClean="0"/>
              <a:t> but at least 1 </a:t>
            </a:r>
            <a:r>
              <a:rPr lang="en-US" dirty="0" err="1" smtClean="0"/>
              <a:t>Romulans</a:t>
            </a:r>
            <a:r>
              <a:rPr lang="en-US" dirty="0" smtClean="0"/>
              <a:t> [.76, .144, .072, .024]</a:t>
            </a:r>
          </a:p>
          <a:p>
            <a:r>
              <a:rPr lang="en-US" dirty="0" smtClean="0"/>
              <a:t>… … (see formula)</a:t>
            </a:r>
          </a:p>
          <a:p>
            <a:r>
              <a:rPr lang="en-US" dirty="0" smtClean="0"/>
              <a:t>No </a:t>
            </a:r>
            <a:r>
              <a:rPr lang="en-US" dirty="0" err="1" smtClean="0"/>
              <a:t>Cardassians</a:t>
            </a:r>
            <a:r>
              <a:rPr lang="en-US" dirty="0" smtClean="0"/>
              <a:t> but 10 or more </a:t>
            </a:r>
            <a:r>
              <a:rPr lang="en-US" dirty="0" err="1" smtClean="0"/>
              <a:t>Romulans</a:t>
            </a:r>
            <a:r>
              <a:rPr lang="en-US" dirty="0" smtClean="0"/>
              <a:t> [1, 0, 0, 0]</a:t>
            </a:r>
          </a:p>
          <a:p>
            <a:r>
              <a:rPr lang="en-US" dirty="0" smtClean="0"/>
              <a:t>No </a:t>
            </a:r>
            <a:r>
              <a:rPr lang="en-US" dirty="0" err="1" smtClean="0"/>
              <a:t>Cardassians</a:t>
            </a:r>
            <a:r>
              <a:rPr lang="en-US" dirty="0" smtClean="0"/>
              <a:t> or </a:t>
            </a:r>
            <a:r>
              <a:rPr lang="en-US" dirty="0" err="1" smtClean="0"/>
              <a:t>Romulans</a:t>
            </a:r>
            <a:r>
              <a:rPr lang="en-US" dirty="0" smtClean="0"/>
              <a:t>, one Unknown [.02, .48, .48, .02]</a:t>
            </a:r>
          </a:p>
          <a:p>
            <a:r>
              <a:rPr lang="en-US" dirty="0" smtClean="0"/>
              <a:t>… … (see formula)</a:t>
            </a:r>
          </a:p>
          <a:p>
            <a:r>
              <a:rPr lang="en-US" dirty="0" smtClean="0"/>
              <a:t>No </a:t>
            </a:r>
            <a:r>
              <a:rPr lang="en-US" dirty="0" err="1" smtClean="0"/>
              <a:t>Cardassians</a:t>
            </a:r>
            <a:r>
              <a:rPr lang="en-US" dirty="0" smtClean="0"/>
              <a:t> or </a:t>
            </a:r>
            <a:r>
              <a:rPr lang="en-US" dirty="0" err="1" smtClean="0"/>
              <a:t>Romulans</a:t>
            </a:r>
            <a:r>
              <a:rPr lang="en-US" dirty="0" smtClean="0"/>
              <a:t>, 10+ Unknown [.20, .30, .30, .20]</a:t>
            </a:r>
          </a:p>
          <a:p>
            <a:r>
              <a:rPr lang="en-US" dirty="0" smtClean="0"/>
              <a:t>… …(see formula)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MTHeory</a:t>
            </a:r>
            <a:r>
              <a:rPr lang="en-US" dirty="0" smtClean="0"/>
              <a:t> Diagram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04800"/>
            <a:ext cx="73914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066800" y="5934670"/>
            <a:ext cx="7315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dirty="0" smtClean="0"/>
              <a:t>Ref: Costa, P. C. G. 2005. Bayesian Semantics for the Semantic Web. PhD Diss. Department of Systems Engineering and Operations Research, George Mason University. 315p, July 2005, Fairfax, VA, USA</a:t>
            </a:r>
          </a:p>
          <a:p>
            <a:pPr>
              <a:buNone/>
            </a:pPr>
            <a:r>
              <a:rPr lang="en-US" sz="1200" cap="small" dirty="0" smtClean="0"/>
              <a:t> </a:t>
            </a:r>
          </a:p>
          <a:p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Finding:</a:t>
            </a:r>
          </a:p>
          <a:p>
            <a:pPr>
              <a:buNone/>
            </a:pPr>
            <a:r>
              <a:rPr lang="en-US" dirty="0" smtClean="0"/>
              <a:t>	In our example, the finding </a:t>
            </a:r>
            <a:r>
              <a:rPr lang="en-US" dirty="0" err="1" smtClean="0"/>
              <a:t>MFrags</a:t>
            </a:r>
            <a:r>
              <a:rPr lang="en-US" dirty="0" smtClean="0"/>
              <a:t> will convey  information that we have five starships (!</a:t>
            </a:r>
            <a:r>
              <a:rPr lang="en-US" i="1" dirty="0" smtClean="0"/>
              <a:t>ST0 through </a:t>
            </a:r>
            <a:r>
              <a:rPr lang="en-US" dirty="0" smtClean="0"/>
              <a:t>!</a:t>
            </a:r>
            <a:r>
              <a:rPr lang="en-US" i="1" dirty="0" smtClean="0"/>
              <a:t>ST4) and that the first is our own starship. For the </a:t>
            </a:r>
            <a:r>
              <a:rPr lang="en-US" dirty="0" smtClean="0"/>
              <a:t>sake of illustration, let’s assume that our Finding set also includes data regarding the nature of the space zone we are in (!</a:t>
            </a:r>
            <a:r>
              <a:rPr lang="en-US" i="1" dirty="0" smtClean="0"/>
              <a:t>Z0), its magnetic disturbance for the </a:t>
            </a:r>
            <a:r>
              <a:rPr lang="en-US" dirty="0" smtClean="0"/>
              <a:t>first time step (!</a:t>
            </a:r>
            <a:r>
              <a:rPr lang="en-US" i="1" dirty="0" smtClean="0"/>
              <a:t>T0), and sensor reports for starships </a:t>
            </a:r>
            <a:r>
              <a:rPr lang="en-US" dirty="0" smtClean="0"/>
              <a:t>!</a:t>
            </a:r>
            <a:r>
              <a:rPr lang="en-US" i="1" dirty="0" smtClean="0"/>
              <a:t>SR1 to !SR4 for the first two time steps.</a:t>
            </a:r>
          </a:p>
          <a:p>
            <a:pPr>
              <a:buNone/>
            </a:pPr>
            <a:r>
              <a:rPr lang="en-US" b="1" i="1" dirty="0" smtClean="0"/>
              <a:t>Targets:</a:t>
            </a:r>
          </a:p>
          <a:p>
            <a:pPr>
              <a:buNone/>
            </a:pPr>
            <a:r>
              <a:rPr lang="en-US" dirty="0" smtClean="0"/>
              <a:t>	We assume that the Target set for our illustrative query  includes an assessment of the level of danger experienced by the </a:t>
            </a:r>
            <a:r>
              <a:rPr lang="en-US" i="1" dirty="0" smtClean="0"/>
              <a:t>Enterprise and the best decision to </a:t>
            </a:r>
            <a:r>
              <a:rPr lang="en-US" dirty="0" smtClean="0"/>
              <a:t>take given this level of danger.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MEBN Query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0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066800" y="6091535"/>
            <a:ext cx="7162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dirty="0" smtClean="0"/>
              <a:t>Ref: Costa, P. C. G. 2005. Bayesian Semantics for the Semantic Web. PhD Diss. Department of Systems Engineering and Operations Research, George Mason University. 315p, July 2005, Fairfax, VA, USA</a:t>
            </a:r>
          </a:p>
          <a:p>
            <a:pPr>
              <a:buNone/>
            </a:pPr>
            <a:r>
              <a:rPr lang="en-US" sz="1200" cap="small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 integration of first-order logic with Bayesian Network can enable us to:</a:t>
            </a:r>
          </a:p>
          <a:p>
            <a:pPr lvl="1"/>
            <a:r>
              <a:rPr lang="en-US" dirty="0" smtClean="0"/>
              <a:t>Provide a true representation of domain of discourse that can dynamically generate multiple instances depending upon the situation in hand.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Capture statistical regularities of that domain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Make inferences or diagnose causes given certain evidences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244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4800" dirty="0" smtClean="0"/>
              <a:t>[1] Bayesian logic programming: Theory &amp; Tool, </a:t>
            </a:r>
            <a:r>
              <a:rPr lang="en-US" sz="4800" dirty="0" err="1" smtClean="0"/>
              <a:t>Kristian</a:t>
            </a:r>
            <a:r>
              <a:rPr lang="en-US" sz="4800" dirty="0" smtClean="0"/>
              <a:t> </a:t>
            </a:r>
            <a:r>
              <a:rPr lang="en-US" sz="4800" dirty="0" err="1" smtClean="0"/>
              <a:t>Kersting</a:t>
            </a:r>
            <a:r>
              <a:rPr lang="en-US" sz="4800" dirty="0" smtClean="0"/>
              <a:t> and Luc De </a:t>
            </a:r>
            <a:r>
              <a:rPr lang="en-US" sz="4800" dirty="0" err="1" smtClean="0"/>
              <a:t>Raedt</a:t>
            </a:r>
            <a:r>
              <a:rPr lang="en-US" sz="4800" dirty="0" smtClean="0"/>
              <a:t>.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[2] A Dynamic Approach to Probabilistic Inference using Bayesian Networks, Michael C. </a:t>
            </a:r>
            <a:r>
              <a:rPr lang="en-US" sz="4800" dirty="0" err="1" smtClean="0"/>
              <a:t>Horsch</a:t>
            </a:r>
            <a:r>
              <a:rPr lang="en-US" sz="4800" dirty="0" smtClean="0"/>
              <a:t> and David Poole, Department of Computer Science, University of British Columbia, Canada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[3] First-order probabilistic inference, David Poole in Proceedings IJCAI 2003. Acapulco, Mexico, August 2003, pages 985-991.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[4] Probabilistic Entity-Relationship Models, PRMs and Plate Models, David Heckerman, Christopher Meek, and Daphne </a:t>
            </a:r>
            <a:r>
              <a:rPr lang="en-US" sz="4800" dirty="0" err="1" smtClean="0"/>
              <a:t>Koller</a:t>
            </a:r>
            <a:r>
              <a:rPr lang="en-US" sz="4800" dirty="0" smtClean="0"/>
              <a:t>, 2007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[5] Bayesian networks and influence diagrams, A guide to Construction and Analysis, </a:t>
            </a:r>
            <a:r>
              <a:rPr lang="en-US" sz="4800" dirty="0" err="1" smtClean="0"/>
              <a:t>Uffe</a:t>
            </a:r>
            <a:r>
              <a:rPr lang="en-US" sz="4800" dirty="0" smtClean="0"/>
              <a:t> B. </a:t>
            </a:r>
            <a:r>
              <a:rPr lang="en-US" sz="4800" dirty="0" err="1" smtClean="0"/>
              <a:t>Kjærulff</a:t>
            </a:r>
            <a:r>
              <a:rPr lang="en-US" sz="4800" dirty="0" smtClean="0"/>
              <a:t> • Anders L. Madsen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[6] </a:t>
            </a:r>
            <a:r>
              <a:rPr lang="en-US" sz="4800" dirty="0" err="1" smtClean="0"/>
              <a:t>Koller</a:t>
            </a:r>
            <a:r>
              <a:rPr lang="en-US" sz="4800" dirty="0" smtClean="0"/>
              <a:t>, D., &amp; </a:t>
            </a:r>
            <a:r>
              <a:rPr lang="en-US" sz="4800" dirty="0" err="1" smtClean="0"/>
              <a:t>Pfeffer</a:t>
            </a:r>
            <a:r>
              <a:rPr lang="en-US" sz="4800" dirty="0" smtClean="0"/>
              <a:t>, A. (1997). Object-Oriented Bayesian Networks. Paper presented at the Thirteenth Conference on Uncertainty in Artificial Intelligence (UAI-97). San Francisco, CA, USA.</a:t>
            </a:r>
          </a:p>
          <a:p>
            <a:pPr>
              <a:buNone/>
            </a:pPr>
            <a:r>
              <a:rPr lang="en-US" sz="4800" dirty="0" smtClean="0"/>
              <a:t> </a:t>
            </a:r>
          </a:p>
          <a:p>
            <a:pPr>
              <a:buNone/>
            </a:pPr>
            <a:r>
              <a:rPr lang="en-US" sz="4800" dirty="0" smtClean="0"/>
              <a:t>[7] </a:t>
            </a:r>
            <a:r>
              <a:rPr lang="en-US" sz="4800" dirty="0" err="1" smtClean="0"/>
              <a:t>Laskey</a:t>
            </a:r>
            <a:r>
              <a:rPr lang="en-US" sz="4800" dirty="0" smtClean="0"/>
              <a:t>, K.B., MEBN: A Language for First-Order Bayesian Knowledge Bases, Artificial Intelligence, 172(2-3), 2007.</a:t>
            </a:r>
          </a:p>
          <a:p>
            <a:pPr>
              <a:buNone/>
            </a:pPr>
            <a:r>
              <a:rPr lang="en-US" sz="4800" dirty="0" smtClean="0"/>
              <a:t> </a:t>
            </a:r>
          </a:p>
          <a:p>
            <a:pPr>
              <a:buNone/>
            </a:pPr>
            <a:r>
              <a:rPr lang="en-US" sz="4800" dirty="0" smtClean="0"/>
              <a:t>[8] Costa, P. C. G. 2005. Bayesian Semantics for the Semantic Web. PhD Diss. Department of Systems Engineering and Operations Research, George Mason University. 315p, July 2005, Fairfax, VA, USA</a:t>
            </a:r>
            <a:endParaRPr lang="en-US" dirty="0" smtClean="0"/>
          </a:p>
          <a:p>
            <a:pPr>
              <a:buNone/>
            </a:pPr>
            <a:r>
              <a:rPr lang="en-US" cap="small" dirty="0" smtClean="0"/>
              <a:t> 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Logic programs – Deterministic</a:t>
            </a:r>
          </a:p>
          <a:p>
            <a:endParaRPr lang="en-US" dirty="0" smtClean="0"/>
          </a:p>
          <a:p>
            <a:r>
              <a:rPr lang="en-US" dirty="0" smtClean="0"/>
              <a:t>Bayesian networks - Probabilistic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Traditional approaches of reasoning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52800" y="2286000"/>
            <a:ext cx="2362200" cy="1143000"/>
          </a:xfrm>
        </p:spPr>
        <p:txBody>
          <a:bodyPr/>
          <a:lstStyle/>
          <a:p>
            <a:r>
              <a:rPr lang="en-US" dirty="0" smtClean="0"/>
              <a:t>Thanks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BN Model - Performance of student in a Course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447800"/>
            <a:ext cx="66899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performance of student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371600"/>
            <a:ext cx="6829425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Existential Quantification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143000"/>
            <a:ext cx="6414606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Universal Quantification</a:t>
            </a: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143000"/>
            <a:ext cx="6310582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Ability to create multiple instances of same node</a:t>
            </a:r>
          </a:p>
          <a:p>
            <a:pPr lvl="0"/>
            <a:r>
              <a:rPr lang="en-US" dirty="0" smtClean="0"/>
              <a:t>Effective mechanism to specify frequency distribution for a node having unbounded number of parents</a:t>
            </a:r>
          </a:p>
          <a:p>
            <a:pPr lvl="0"/>
            <a:r>
              <a:rPr lang="en-US" dirty="0" smtClean="0"/>
              <a:t>Ability to quantify (existentially &amp; universally) over unbounded and potentially infinite number of parents for a given node</a:t>
            </a:r>
          </a:p>
          <a:p>
            <a:pPr lvl="0"/>
            <a:r>
              <a:rPr lang="en-US" dirty="0" smtClean="0"/>
              <a:t>Ability to consider size of population that is not part of domain but is known to exist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Limitations of Bayesian </a:t>
            </a:r>
            <a:r>
              <a:rPr lang="en-US" dirty="0" err="1" smtClean="0"/>
              <a:t>Networs</a:t>
            </a: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Davis (1990) defines 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i="1" dirty="0" smtClean="0"/>
              <a:t>“Logic is a schema for defining languages to describe and reason about entities in different domains of application.”  </a:t>
            </a:r>
          </a:p>
          <a:p>
            <a:pPr lvl="1">
              <a:buNone/>
            </a:pPr>
            <a:endParaRPr lang="en-US" i="1" dirty="0" smtClean="0"/>
          </a:p>
          <a:p>
            <a:pPr lvl="1">
              <a:buNone/>
            </a:pPr>
            <a:r>
              <a:rPr lang="en-US" dirty="0" smtClean="0"/>
              <a:t>This is expressed in form of sequence of facts and rules.</a:t>
            </a:r>
            <a:endParaRPr lang="en-US" i="1" dirty="0" smtClean="0"/>
          </a:p>
          <a:p>
            <a:pPr lvl="1">
              <a:buNone/>
            </a:pPr>
            <a:endParaRPr lang="en-US" i="1" dirty="0" smtClean="0"/>
          </a:p>
          <a:p>
            <a:r>
              <a:rPr lang="en-US" dirty="0" smtClean="0"/>
              <a:t>Logic is propositional if it talks about particular instances of entities and their relationships. </a:t>
            </a:r>
          </a:p>
          <a:p>
            <a:pPr lvl="3">
              <a:buNone/>
            </a:pPr>
            <a:r>
              <a:rPr lang="en-US" dirty="0" smtClean="0"/>
              <a:t>Person(John)</a:t>
            </a:r>
          </a:p>
          <a:p>
            <a:pPr lvl="3">
              <a:buNone/>
            </a:pPr>
            <a:r>
              <a:rPr lang="en-US" dirty="0" smtClean="0"/>
              <a:t>Person(Jim)</a:t>
            </a:r>
          </a:p>
          <a:p>
            <a:pPr lvl="3">
              <a:buNone/>
            </a:pPr>
            <a:r>
              <a:rPr lang="en-US" dirty="0" smtClean="0"/>
              <a:t>Person(Jack)</a:t>
            </a:r>
          </a:p>
          <a:p>
            <a:pPr lvl="3">
              <a:buNone/>
            </a:pPr>
            <a:r>
              <a:rPr lang="en-US" dirty="0" smtClean="0"/>
              <a:t>Father(Jim, John), Father(Jack, Jim) -&gt; </a:t>
            </a:r>
            <a:r>
              <a:rPr lang="en-US" dirty="0" err="1" smtClean="0"/>
              <a:t>GrandFather</a:t>
            </a:r>
            <a:r>
              <a:rPr lang="en-US" dirty="0" smtClean="0"/>
              <a:t> (Jack, John)</a:t>
            </a:r>
          </a:p>
          <a:p>
            <a:pPr lvl="3">
              <a:buNone/>
            </a:pPr>
            <a:endParaRPr lang="en-US" dirty="0" smtClean="0"/>
          </a:p>
          <a:p>
            <a:r>
              <a:rPr lang="en-US" dirty="0" smtClean="0"/>
              <a:t>Predicate Logic, also called First Order Logic, can reason about general properties and relationships that apply to collection of individual.</a:t>
            </a:r>
          </a:p>
          <a:p>
            <a:pPr lvl="3">
              <a:buNone/>
            </a:pPr>
            <a:r>
              <a:rPr lang="en-US" dirty="0" smtClean="0"/>
              <a:t>Person(X)</a:t>
            </a:r>
          </a:p>
          <a:p>
            <a:pPr lvl="3">
              <a:buNone/>
            </a:pPr>
            <a:r>
              <a:rPr lang="en-US" dirty="0" smtClean="0"/>
              <a:t>Person(X), Person(Y), Person(Y), Father(X,Y), Father(Z, X) -&gt; </a:t>
            </a:r>
            <a:r>
              <a:rPr lang="en-US" dirty="0" err="1" smtClean="0"/>
              <a:t>GrandFather</a:t>
            </a:r>
            <a:r>
              <a:rPr lang="en-US" dirty="0" smtClean="0"/>
              <a:t> (Z, Y)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Proposition Logic </a:t>
            </a:r>
            <a:r>
              <a:rPr lang="en-US" sz="3200" dirty="0" err="1" smtClean="0"/>
              <a:t>vs</a:t>
            </a:r>
            <a:r>
              <a:rPr lang="en-US" sz="3200" dirty="0" smtClean="0"/>
              <a:t> Predicate Logic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777</TotalTime>
  <Words>1740</Words>
  <Application>Microsoft Office PowerPoint</Application>
  <PresentationFormat>On-screen Show (4:3)</PresentationFormat>
  <Paragraphs>198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Concourse</vt:lpstr>
      <vt:lpstr>First Order Bayesian Network </vt:lpstr>
      <vt:lpstr>Reasoning in AI</vt:lpstr>
      <vt:lpstr>Traditional approaches of reasoning</vt:lpstr>
      <vt:lpstr>BN Model - Performance of student in a Course</vt:lpstr>
      <vt:lpstr>Overall performance of student</vt:lpstr>
      <vt:lpstr>Existential Quantification</vt:lpstr>
      <vt:lpstr>Universal Quantification</vt:lpstr>
      <vt:lpstr>Limitations of Bayesian Networs </vt:lpstr>
      <vt:lpstr>Proposition Logic vs Predicate Logic</vt:lpstr>
      <vt:lpstr>Limitations of FOL</vt:lpstr>
      <vt:lpstr>Bayesian Network vs First Order Logic</vt:lpstr>
      <vt:lpstr>PROPOSED MODELS</vt:lpstr>
      <vt:lpstr>Relational Probabilistic Models</vt:lpstr>
      <vt:lpstr>Probabilistic Relational Models</vt:lpstr>
      <vt:lpstr>Object Oriented Bayesian Network</vt:lpstr>
      <vt:lpstr>Bayesian Logic Program</vt:lpstr>
      <vt:lpstr>Equivalent graphical representation</vt:lpstr>
      <vt:lpstr>Bayesian Logic Program</vt:lpstr>
      <vt:lpstr>Probabilistic Ontologies</vt:lpstr>
      <vt:lpstr>What is MEBN ?</vt:lpstr>
      <vt:lpstr> Multi-Entity Bayesian Network </vt:lpstr>
      <vt:lpstr>Slide 22</vt:lpstr>
      <vt:lpstr>Figure shows Danger when four ships are nearby</vt:lpstr>
      <vt:lpstr>Slide 24</vt:lpstr>
      <vt:lpstr>MTHeory Diagram</vt:lpstr>
      <vt:lpstr>Example - MEBN Query</vt:lpstr>
      <vt:lpstr>Slide 27</vt:lpstr>
      <vt:lpstr>Conclusion</vt:lpstr>
      <vt:lpstr>References</vt:lpstr>
      <vt:lpstr>Thanks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Order Bayesian Network </dc:title>
  <dc:creator>admin</dc:creator>
  <cp:lastModifiedBy>admin</cp:lastModifiedBy>
  <cp:revision>122</cp:revision>
  <dcterms:created xsi:type="dcterms:W3CDTF">2006-08-16T00:00:00Z</dcterms:created>
  <dcterms:modified xsi:type="dcterms:W3CDTF">2009-10-31T15:37:18Z</dcterms:modified>
</cp:coreProperties>
</file>